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C4AC0-89D7-4AFC-90F2-DB48B1A4022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93538" name="Picture 2" descr="hp改造1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271463" y="1187450"/>
            <a:ext cx="8599487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44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000" b="1">
                <a:latin typeface="Times New Roman" pitchFamily="18" charset="0"/>
              </a:rPr>
              <a:t>HP</a:t>
            </a:r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客戶服務舊流程</a:t>
            </a:r>
            <a:endParaRPr lang="zh-TW" altLang="en-US" sz="4000" b="1">
              <a:latin typeface="Times New Roman" pitchFamily="18" charset="0"/>
            </a:endParaRP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184525" y="5678488"/>
            <a:ext cx="269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4FD41-71A6-4D1C-9226-22FFAA033E97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1752600" y="457200"/>
            <a:ext cx="596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000" b="1">
                <a:latin typeface="Times New Roman" pitchFamily="18" charset="0"/>
              </a:rPr>
              <a:t>HP</a:t>
            </a:r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客戶服務舊流程的缺點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661828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zh-TW" altLang="en-US" sz="2400" b="1">
                <a:ea typeface="標楷體" pitchFamily="65" charset="-120"/>
              </a:rPr>
              <a:t>　　　　　　　　　</a:t>
            </a:r>
          </a:p>
          <a:p>
            <a:pPr marL="457200" indent="-457200"/>
            <a:r>
              <a:rPr lang="en-US" altLang="zh-TW" sz="2400" b="1">
                <a:ea typeface="標楷體" pitchFamily="65" charset="-120"/>
              </a:rPr>
              <a:t>1. </a:t>
            </a:r>
            <a:r>
              <a:rPr lang="zh-TW" altLang="en-US" sz="2400" b="1">
                <a:ea typeface="標楷體" pitchFamily="65" charset="-120"/>
              </a:rPr>
              <a:t>工程師經常外出服務顧客，對於顧客問題未必</a:t>
            </a:r>
          </a:p>
          <a:p>
            <a:pPr marL="457200" indent="-457200"/>
            <a:r>
              <a:rPr lang="zh-TW" altLang="en-US" sz="2400" b="1">
                <a:ea typeface="標楷體" pitchFamily="65" charset="-120"/>
              </a:rPr>
              <a:t>　　能即時處理。</a:t>
            </a:r>
          </a:p>
          <a:p>
            <a:pPr marL="457200" indent="-457200"/>
            <a:r>
              <a:rPr lang="en-US" altLang="zh-TW" sz="2400" b="1">
                <a:ea typeface="標楷體" pitchFamily="65" charset="-120"/>
              </a:rPr>
              <a:t>2. </a:t>
            </a:r>
            <a:r>
              <a:rPr lang="zh-TW" altLang="en-US" sz="2400" b="1">
                <a:ea typeface="標楷體" pitchFamily="65" charset="-120"/>
              </a:rPr>
              <a:t>由於問題種類甚多，秘書判斷往往難以正確，</a:t>
            </a:r>
          </a:p>
          <a:p>
            <a:pPr marL="457200" indent="-457200"/>
            <a:r>
              <a:rPr lang="zh-TW" altLang="en-US" sz="2400" b="1">
                <a:ea typeface="標楷體" pitchFamily="65" charset="-120"/>
              </a:rPr>
              <a:t>　　以致往往在不同部門之間轉折，費時費事。</a:t>
            </a:r>
          </a:p>
          <a:p>
            <a:pPr marL="457200" indent="-457200"/>
            <a:r>
              <a:rPr lang="en-US" altLang="zh-TW" sz="2400" b="1">
                <a:ea typeface="標楷體" pitchFamily="65" charset="-120"/>
              </a:rPr>
              <a:t>3. </a:t>
            </a:r>
            <a:r>
              <a:rPr lang="zh-TW" altLang="en-US" sz="2400" b="1">
                <a:ea typeface="標楷體" pitchFamily="65" charset="-120"/>
              </a:rPr>
              <a:t>交通時間影響生產力甚鉅，尤其是問題不清，</a:t>
            </a:r>
          </a:p>
          <a:p>
            <a:pPr marL="457200" indent="-457200"/>
            <a:r>
              <a:rPr lang="zh-TW" altLang="en-US" sz="2400" b="1">
                <a:ea typeface="標楷體" pitchFamily="65" charset="-120"/>
              </a:rPr>
              <a:t>　　需往返多次時。</a:t>
            </a:r>
          </a:p>
          <a:p>
            <a:pPr marL="457200" indent="-457200"/>
            <a:r>
              <a:rPr lang="en-US" altLang="zh-TW" sz="2400" b="1">
                <a:ea typeface="標楷體" pitchFamily="65" charset="-120"/>
              </a:rPr>
              <a:t>4. </a:t>
            </a:r>
            <a:r>
              <a:rPr lang="zh-TW" altLang="en-US" sz="2400" b="1">
                <a:ea typeface="標楷體" pitchFamily="65" charset="-120"/>
              </a:rPr>
              <a:t>工程師各自處理個人問題，團隊處理問題經驗</a:t>
            </a:r>
          </a:p>
          <a:p>
            <a:pPr marL="457200" indent="-457200"/>
            <a:r>
              <a:rPr lang="zh-TW" altLang="en-US" sz="2400" b="1">
                <a:ea typeface="標楷體" pitchFamily="65" charset="-120"/>
              </a:rPr>
              <a:t>　　未能有效累積。</a:t>
            </a:r>
          </a:p>
          <a:p>
            <a:pPr marL="457200" indent="-457200"/>
            <a:r>
              <a:rPr lang="en-US" altLang="zh-TW" sz="2400" b="1">
                <a:ea typeface="標楷體" pitchFamily="65" charset="-120"/>
              </a:rPr>
              <a:t>5. </a:t>
            </a:r>
            <a:r>
              <a:rPr lang="zh-TW" altLang="en-US" sz="2400" b="1">
                <a:ea typeface="標楷體" pitchFamily="65" charset="-120"/>
              </a:rPr>
              <a:t>對顧客系統之全盤狀況，缺乏歷史資料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184525" y="5678488"/>
            <a:ext cx="269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7F95A-189B-48E0-9D66-1BA1500C2107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95586" name="Picture 2" descr="hp改造3"/>
          <p:cNvPicPr>
            <a:picLocks noChangeAspect="1" noChangeArrowheads="1"/>
          </p:cNvPicPr>
          <p:nvPr/>
        </p:nvPicPr>
        <p:blipFill>
          <a:blip r:embed="rId2">
            <a:lum bright="-12000" contrast="66000"/>
          </a:blip>
          <a:srcRect/>
          <a:stretch>
            <a:fillRect/>
          </a:stretch>
        </p:blipFill>
        <p:spPr bwMode="auto">
          <a:xfrm>
            <a:off x="457200" y="1295400"/>
            <a:ext cx="8066088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1371600" y="257175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000" b="1">
                <a:latin typeface="Times New Roman" pitchFamily="18" charset="0"/>
              </a:rPr>
              <a:t>HP</a:t>
            </a:r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客戶服務新流程：資訊科技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200400" y="59436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95486-732B-4FAE-85A2-E0B94D8C2FF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1828800" y="561975"/>
            <a:ext cx="596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000" b="1">
                <a:latin typeface="Times New Roman" pitchFamily="18" charset="0"/>
              </a:rPr>
              <a:t>HP</a:t>
            </a:r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客戶服務新流程的成果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447800" y="1219200"/>
            <a:ext cx="7086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>
                <a:ea typeface="標楷體" pitchFamily="65" charset="-120"/>
              </a:rPr>
              <a:t>                                 </a:t>
            </a:r>
          </a:p>
          <a:p>
            <a:r>
              <a:rPr lang="en-US" altLang="zh-TW" sz="2400" b="1">
                <a:ea typeface="標楷體" pitchFamily="65" charset="-120"/>
              </a:rPr>
              <a:t>1. </a:t>
            </a:r>
            <a:r>
              <a:rPr lang="zh-TW" altLang="en-US" sz="2400" b="1">
                <a:ea typeface="標楷體" pitchFamily="65" charset="-120"/>
              </a:rPr>
              <a:t>縮短顧客等候時間</a:t>
            </a:r>
          </a:p>
          <a:p>
            <a:r>
              <a:rPr lang="zh-TW" altLang="en-US" sz="2400" b="1">
                <a:ea typeface="標楷體" pitchFamily="65" charset="-120"/>
              </a:rPr>
              <a:t>　　</a:t>
            </a:r>
            <a:r>
              <a:rPr lang="en-US" altLang="zh-TW" sz="2400" b="1">
                <a:ea typeface="標楷體" pitchFamily="65" charset="-120"/>
              </a:rPr>
              <a:t>Avg. Response Time: 1.5hrs→15min.</a:t>
            </a:r>
          </a:p>
          <a:p>
            <a:r>
              <a:rPr lang="en-US" altLang="zh-TW" sz="2400" b="1">
                <a:ea typeface="標楷體" pitchFamily="65" charset="-120"/>
              </a:rPr>
              <a:t>       (6</a:t>
            </a:r>
            <a:r>
              <a:rPr lang="zh-TW" altLang="en-US" sz="2400" b="1">
                <a:ea typeface="標楷體" pitchFamily="65" charset="-120"/>
              </a:rPr>
              <a:t>倍改進）</a:t>
            </a:r>
          </a:p>
          <a:p>
            <a:r>
              <a:rPr lang="en-US" altLang="zh-TW" sz="2400" b="1">
                <a:ea typeface="標楷體" pitchFamily="65" charset="-120"/>
              </a:rPr>
              <a:t>2. </a:t>
            </a:r>
            <a:r>
              <a:rPr lang="zh-TW" altLang="en-US" sz="2400" b="1">
                <a:ea typeface="標楷體" pitchFamily="65" charset="-120"/>
              </a:rPr>
              <a:t>縮短每一問題處理時間</a:t>
            </a:r>
          </a:p>
          <a:p>
            <a:r>
              <a:rPr lang="zh-TW" altLang="en-US" sz="2400" b="1">
                <a:ea typeface="標楷體" pitchFamily="65" charset="-120"/>
              </a:rPr>
              <a:t>　　</a:t>
            </a:r>
            <a:r>
              <a:rPr lang="en-US" altLang="zh-TW" sz="2400" b="1">
                <a:ea typeface="標楷體" pitchFamily="65" charset="-120"/>
              </a:rPr>
              <a:t>Avg. Resolution Time: 3hrs. →40min.</a:t>
            </a:r>
          </a:p>
          <a:p>
            <a:r>
              <a:rPr lang="en-US" altLang="zh-TW" sz="2400" b="1">
                <a:ea typeface="標楷體" pitchFamily="65" charset="-120"/>
              </a:rPr>
              <a:t>       (4.5</a:t>
            </a:r>
            <a:r>
              <a:rPr lang="zh-TW" altLang="en-US" sz="2400" b="1">
                <a:ea typeface="標楷體" pitchFamily="65" charset="-120"/>
              </a:rPr>
              <a:t>倍改進</a:t>
            </a:r>
            <a:r>
              <a:rPr lang="en-US" altLang="zh-TW" sz="2400" b="1">
                <a:ea typeface="標楷體" pitchFamily="65" charset="-120"/>
              </a:rPr>
              <a:t>)</a:t>
            </a:r>
          </a:p>
          <a:p>
            <a:r>
              <a:rPr lang="en-US" altLang="zh-TW" sz="2400" b="1">
                <a:ea typeface="標楷體" pitchFamily="65" charset="-120"/>
              </a:rPr>
              <a:t>3. </a:t>
            </a:r>
            <a:r>
              <a:rPr lang="zh-TW" altLang="en-US" sz="2400" b="1">
                <a:ea typeface="標楷體" pitchFamily="65" charset="-120"/>
              </a:rPr>
              <a:t>提高工程師工作效率</a:t>
            </a:r>
          </a:p>
          <a:p>
            <a:r>
              <a:rPr lang="zh-TW" altLang="en-US" sz="2400" b="1">
                <a:ea typeface="標楷體" pitchFamily="65" charset="-120"/>
              </a:rPr>
              <a:t>　　</a:t>
            </a:r>
            <a:r>
              <a:rPr lang="en-US" altLang="zh-TW" sz="2400" b="1">
                <a:ea typeface="標楷體" pitchFamily="65" charset="-120"/>
              </a:rPr>
              <a:t>#of calls/day/engineer:2 →10(5</a:t>
            </a:r>
            <a:r>
              <a:rPr lang="zh-TW" altLang="en-US" sz="2400" b="1">
                <a:ea typeface="標楷體" pitchFamily="65" charset="-120"/>
              </a:rPr>
              <a:t>倍改進</a:t>
            </a:r>
            <a:r>
              <a:rPr lang="en-US" altLang="zh-TW" sz="2400" b="1">
                <a:ea typeface="標楷體" pitchFamily="65" charset="-120"/>
              </a:rPr>
              <a:t>)</a:t>
            </a:r>
          </a:p>
          <a:p>
            <a:r>
              <a:rPr lang="en-US" altLang="zh-TW" sz="2400" b="1">
                <a:ea typeface="標楷體" pitchFamily="65" charset="-120"/>
              </a:rPr>
              <a:t>4. </a:t>
            </a:r>
            <a:r>
              <a:rPr lang="zh-TW" altLang="en-US" sz="2400" b="1">
                <a:ea typeface="標楷體" pitchFamily="65" charset="-120"/>
              </a:rPr>
              <a:t>提高顧客滿意度</a:t>
            </a:r>
          </a:p>
          <a:p>
            <a:r>
              <a:rPr lang="zh-TW" altLang="en-US" sz="2400" b="1">
                <a:ea typeface="標楷體" pitchFamily="65" charset="-120"/>
              </a:rPr>
              <a:t>　　</a:t>
            </a:r>
            <a:r>
              <a:rPr lang="en-US" altLang="zh-TW" sz="2400" b="1">
                <a:ea typeface="標楷體" pitchFamily="65" charset="-120"/>
              </a:rPr>
              <a:t>CSS Survey RC satisfaction rate      </a:t>
            </a:r>
          </a:p>
          <a:p>
            <a:r>
              <a:rPr lang="en-US" altLang="zh-TW" sz="2400" b="1">
                <a:ea typeface="標楷體" pitchFamily="65" charset="-120"/>
              </a:rPr>
              <a:t>        Consistently &gt; 8.0</a:t>
            </a:r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315200" y="2895600"/>
            <a:ext cx="1524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2819400" y="5867400"/>
            <a:ext cx="297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資料來源：惠普公司網站</a:t>
            </a:r>
          </a:p>
        </p:txBody>
      </p:sp>
      <p:pic>
        <p:nvPicPr>
          <p:cNvPr id="63495" name="Picture 7" descr="j028667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2700" y="5003800"/>
            <a:ext cx="790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57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Arial</vt:lpstr>
      <vt:lpstr>Symbol</vt:lpstr>
      <vt:lpstr>Times New Roman</vt:lpstr>
      <vt:lpstr>教學目標</vt:lpstr>
      <vt:lpstr>PowerPoint 簡報</vt:lpstr>
      <vt:lpstr>PowerPoint 簡報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2010-07-13T09:41:39Z</dcterms:created>
  <dcterms:modified xsi:type="dcterms:W3CDTF">2017-09-12T01:54:07Z</dcterms:modified>
</cp:coreProperties>
</file>